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008000"/>
                </a:solidFill>
              </a:defRPr>
            </a:pPr>
            <a:r>
              <a:t>🌱 FarmOG Station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2004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>
                <a:solidFill>
                  <a:srgbClr val="404040"/>
                </a:solidFill>
              </a:defRPr>
            </a:pPr>
            <a:r>
              <a:t>AI-Powered Disease Detection for Off-Grid Farms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0292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646464"/>
                </a:solidFill>
              </a:defRPr>
            </a:pPr>
            <a:r>
              <a:t>Diogo Simoes | Data Science &amp; ML Bootcamp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66CC"/>
                </a:solidFill>
              </a:defRPr>
            </a:pPr>
            <a:r>
              <a:t>Confusion Matrix: ResNet50V2</a:t>
            </a:r>
          </a:p>
        </p:txBody>
      </p:sp>
      <p:pic>
        <p:nvPicPr>
          <p:cNvPr id="3" name="Picture 2" descr="confus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5747657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646464"/>
                </a:solidFill>
              </a:defRPr>
            </a:pPr>
            <a:r>
              <a:t>Excellent class separation - 98.74% accuracy, &lt;2% misclassification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66CC"/>
                </a:solidFill>
              </a:defRPr>
            </a:pPr>
            <a:r>
              <a:t>Per-Disease Performance Metrics</a:t>
            </a:r>
          </a:p>
        </p:txBody>
      </p:sp>
      <p:pic>
        <p:nvPicPr>
          <p:cNvPr id="3" name="Picture 2" descr="per_disease_metr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8868057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646464"/>
                </a:solidFill>
              </a:defRPr>
            </a:pPr>
            <a:r>
              <a:t>Balanced performance: F1-scores 0.96-1.00 across all diseases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CC"/>
                </a:solidFill>
              </a:defRPr>
            </a:pPr>
            <a:r>
              <a:t>Multi-Modal Fusion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Bef>
                <a:spcPts val="1200"/>
              </a:spcBef>
              <a:defRPr sz="2000"/>
            </a:pPr>
            <a:r>
              <a:t>Vision Path:</a:t>
            </a:r>
          </a:p>
          <a:p>
            <a:pPr>
              <a:spcBef>
                <a:spcPts val="1200"/>
              </a:spcBef>
              <a:defRPr sz="2000"/>
            </a:pPr>
            <a:r>
              <a:t>  → ResNet50V2 CNN → Disease predictions (0-100% confidence)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Sensor Path:</a:t>
            </a:r>
          </a:p>
          <a:p>
            <a:pPr>
              <a:spcBef>
                <a:spcPts val="1200"/>
              </a:spcBef>
              <a:defRPr sz="2000"/>
            </a:pPr>
            <a:r>
              <a:t>  → Environmental data → Disease risk scores (0-100%)</a:t>
            </a:r>
          </a:p>
          <a:p>
            <a:pPr>
              <a:spcBef>
                <a:spcPts val="1200"/>
              </a:spcBef>
              <a:defRPr sz="2000"/>
            </a:pPr>
            <a:r>
              <a:t>  → Rule-based signatures from agricultural research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Fusion Engine:</a:t>
            </a:r>
          </a:p>
          <a:p>
            <a:pPr>
              <a:spcBef>
                <a:spcPts val="1200"/>
              </a:spcBef>
              <a:defRPr sz="2000"/>
            </a:pPr>
            <a:r>
              <a:t>  → Cross-validates vision + sensor predictions</a:t>
            </a:r>
          </a:p>
          <a:p>
            <a:pPr>
              <a:spcBef>
                <a:spcPts val="1200"/>
              </a:spcBef>
              <a:defRPr sz="2000"/>
            </a:pPr>
            <a:r>
              <a:t>  → CONFIRMED: Both agree (high confidence)</a:t>
            </a:r>
          </a:p>
          <a:p>
            <a:pPr>
              <a:spcBef>
                <a:spcPts val="1200"/>
              </a:spcBef>
              <a:defRPr sz="2000"/>
            </a:pPr>
            <a:r>
              <a:t>  → EARLY_WARNING: Sensor alerts before symptoms</a:t>
            </a:r>
          </a:p>
          <a:p>
            <a:pPr>
              <a:spcBef>
                <a:spcPts val="1200"/>
              </a:spcBef>
              <a:defRPr sz="2000"/>
            </a:pPr>
            <a:r>
              <a:t>  → CONFLICT: Disagreement → flag for review</a:t>
            </a:r>
          </a:p>
          <a:p>
            <a:pPr>
              <a:spcBef>
                <a:spcPts val="1200"/>
              </a:spcBef>
              <a:defRPr sz="2000"/>
            </a:pPr>
            <a:r>
              <a:t>  → LOW_CONFIDENCE: Uncertain → recommend monitoring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CC"/>
                </a:solidFill>
              </a:defRPr>
            </a:pPr>
            <a:r>
              <a:t>Outstanding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Bef>
                <a:spcPts val="1200"/>
              </a:spcBef>
              <a:defRPr sz="2000"/>
            </a:pPr>
            <a:r>
              <a:t>📊 Model Performance:</a:t>
            </a:r>
          </a:p>
          <a:p>
            <a:pPr>
              <a:spcBef>
                <a:spcPts val="1200"/>
              </a:spcBef>
              <a:defRPr sz="2000"/>
            </a:pPr>
            <a:r>
              <a:t>  • Validation Accuracy: 98.74%</a:t>
            </a:r>
          </a:p>
          <a:p>
            <a:pPr>
              <a:spcBef>
                <a:spcPts val="1200"/>
              </a:spcBef>
              <a:defRPr sz="2000"/>
            </a:pPr>
            <a:r>
              <a:t>  • Top-3 Accuracy: 99.96% (near-perfect ranking)</a:t>
            </a:r>
          </a:p>
          <a:p>
            <a:pPr>
              <a:spcBef>
                <a:spcPts val="1200"/>
              </a:spcBef>
              <a:defRPr sz="2000"/>
            </a:pPr>
            <a:r>
              <a:t>  • F1-Scores: 0.96-1.00 across all classes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🎯 Business Value:</a:t>
            </a:r>
          </a:p>
          <a:p>
            <a:pPr>
              <a:spcBef>
                <a:spcPts val="1200"/>
              </a:spcBef>
              <a:defRPr sz="2000"/>
            </a:pPr>
            <a:r>
              <a:t>  • Early detection saves 20-40% crop loss</a:t>
            </a:r>
          </a:p>
          <a:p>
            <a:pPr>
              <a:spcBef>
                <a:spcPts val="1200"/>
              </a:spcBef>
              <a:defRPr sz="2000"/>
            </a:pPr>
            <a:r>
              <a:t>  • $50 Raspberry Pi vs $500 agronomist consultation</a:t>
            </a:r>
          </a:p>
          <a:p>
            <a:pPr>
              <a:spcBef>
                <a:spcPts val="1200"/>
              </a:spcBef>
              <a:defRPr sz="2000"/>
            </a:pPr>
            <a:r>
              <a:t>  • Unlimited diagnoses vs limited expert availability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🚀 Deployment Ready:</a:t>
            </a:r>
          </a:p>
          <a:p>
            <a:pPr>
              <a:spcBef>
                <a:spcPts val="1200"/>
              </a:spcBef>
              <a:defRPr sz="2000"/>
            </a:pPr>
            <a:r>
              <a:t>  • TensorFlow Lite conversion complete</a:t>
            </a:r>
          </a:p>
          <a:p>
            <a:pPr>
              <a:spcBef>
                <a:spcPts val="1200"/>
              </a:spcBef>
              <a:defRPr sz="2000"/>
            </a:pPr>
            <a:r>
              <a:t>  • Streamlit web app functional</a:t>
            </a:r>
          </a:p>
          <a:p>
            <a:pPr>
              <a:spcBef>
                <a:spcPts val="1200"/>
              </a:spcBef>
              <a:defRPr sz="2000"/>
            </a:pPr>
            <a:r>
              <a:t>  • All 3 detection modes operational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CC"/>
                </a:solidFill>
              </a:defRPr>
            </a:pPr>
            <a:r>
              <a:t>Live Demo - Three Detection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Bef>
                <a:spcPts val="1200"/>
              </a:spcBef>
              <a:defRPr sz="2000"/>
            </a:pPr>
            <a:r>
              <a:t>Vision Only Mode:</a:t>
            </a:r>
          </a:p>
          <a:p>
            <a:pPr>
              <a:spcBef>
                <a:spcPts val="1200"/>
              </a:spcBef>
              <a:defRPr sz="2000"/>
            </a:pPr>
            <a:r>
              <a:t>  → Upload leaf image → Instant diagnosis</a:t>
            </a:r>
          </a:p>
          <a:p>
            <a:pPr>
              <a:spcBef>
                <a:spcPts val="1200"/>
              </a:spcBef>
              <a:defRPr sz="2000"/>
            </a:pPr>
            <a:r>
              <a:t>  → Shows top 3 predictions with confidence</a:t>
            </a:r>
          </a:p>
          <a:p>
            <a:pPr>
              <a:spcBef>
                <a:spcPts val="1200"/>
              </a:spcBef>
              <a:defRPr sz="2000"/>
            </a:pPr>
            <a:r>
              <a:t>  → Recommended actions &amp; root cause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Sensor Only Mode:</a:t>
            </a:r>
          </a:p>
          <a:p>
            <a:pPr>
              <a:spcBef>
                <a:spcPts val="1200"/>
              </a:spcBef>
              <a:defRPr sz="2000"/>
            </a:pPr>
            <a:r>
              <a:t>  → Input environmental data</a:t>
            </a:r>
          </a:p>
          <a:p>
            <a:pPr>
              <a:spcBef>
                <a:spcPts val="1200"/>
              </a:spcBef>
              <a:defRPr sz="2000"/>
            </a:pPr>
            <a:r>
              <a:t>  → Risk assessment before symptoms appear</a:t>
            </a:r>
          </a:p>
          <a:p>
            <a:pPr>
              <a:spcBef>
                <a:spcPts val="1200"/>
              </a:spcBef>
              <a:defRPr sz="2000"/>
            </a:pPr>
            <a:r>
              <a:t>  → Preventive actions to stop disease spread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Fusion Mode (The Power!):</a:t>
            </a:r>
          </a:p>
          <a:p>
            <a:pPr>
              <a:spcBef>
                <a:spcPts val="1200"/>
              </a:spcBef>
              <a:defRPr sz="2000"/>
            </a:pPr>
            <a:r>
              <a:t>  → Combines vision + sensors</a:t>
            </a:r>
          </a:p>
          <a:p>
            <a:pPr>
              <a:spcBef>
                <a:spcPts val="1200"/>
              </a:spcBef>
              <a:defRPr sz="2000"/>
            </a:pPr>
            <a:r>
              <a:t>  → Cross-validated diagnosis</a:t>
            </a:r>
          </a:p>
          <a:p>
            <a:pPr>
              <a:spcBef>
                <a:spcPts val="1200"/>
              </a:spcBef>
              <a:defRPr sz="2000"/>
            </a:pPr>
            <a:r>
              <a:t>  → Reduces false positives &lt;5%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CC"/>
                </a:solidFill>
              </a:defRPr>
            </a:pPr>
            <a:r>
              <a:t>Next Steps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Bef>
                <a:spcPts val="1200"/>
              </a:spcBef>
              <a:defRPr sz="2000"/>
            </a:pPr>
            <a:r>
              <a:t>Phase 1: Hardware Integration (Next 3 months)</a:t>
            </a:r>
          </a:p>
          <a:p>
            <a:pPr>
              <a:spcBef>
                <a:spcPts val="1200"/>
              </a:spcBef>
              <a:defRPr sz="2000"/>
            </a:pPr>
            <a:r>
              <a:t>  • Deploy on Raspberry Pi 4</a:t>
            </a:r>
          </a:p>
          <a:p>
            <a:pPr>
              <a:spcBef>
                <a:spcPts val="1200"/>
              </a:spcBef>
              <a:defRPr sz="2000"/>
            </a:pPr>
            <a:r>
              <a:t>  • Integrate camera + environmental sensors</a:t>
            </a:r>
          </a:p>
          <a:p>
            <a:pPr>
              <a:spcBef>
                <a:spcPts val="1200"/>
              </a:spcBef>
              <a:defRPr sz="2000"/>
            </a:pPr>
            <a:r>
              <a:t>  • Solar power + battery system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Phase 2: Field Testing (Months 4-6)</a:t>
            </a:r>
          </a:p>
          <a:p>
            <a:pPr>
              <a:spcBef>
                <a:spcPts val="1200"/>
              </a:spcBef>
              <a:defRPr sz="2000"/>
            </a:pPr>
            <a:r>
              <a:t>  • Beta test with 5-10 local farms</a:t>
            </a:r>
          </a:p>
          <a:p>
            <a:pPr>
              <a:spcBef>
                <a:spcPts val="1200"/>
              </a:spcBef>
              <a:defRPr sz="2000"/>
            </a:pPr>
            <a:r>
              <a:t>  • Collect real-world farmer-submitted images</a:t>
            </a:r>
          </a:p>
          <a:p>
            <a:pPr>
              <a:spcBef>
                <a:spcPts val="1200"/>
              </a:spcBef>
              <a:defRPr sz="2000"/>
            </a:pPr>
            <a:r>
              <a:t>  • Refine model with field data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Phase 3: Scale &amp; Expand (Months 6-12)</a:t>
            </a:r>
          </a:p>
          <a:p>
            <a:pPr>
              <a:spcBef>
                <a:spcPts val="1200"/>
              </a:spcBef>
              <a:defRPr sz="2000"/>
            </a:pPr>
            <a:r>
              <a:t>  • Add more crops (peppers, cucumbers)</a:t>
            </a:r>
          </a:p>
          <a:p>
            <a:pPr>
              <a:spcBef>
                <a:spcPts val="1200"/>
              </a:spcBef>
              <a:defRPr sz="2000"/>
            </a:pPr>
            <a:r>
              <a:t>  • LoRa communication for remote monitoring</a:t>
            </a:r>
          </a:p>
          <a:p>
            <a:pPr>
              <a:spcBef>
                <a:spcPts val="1200"/>
              </a:spcBef>
              <a:defRPr sz="2000"/>
            </a:pPr>
            <a:r>
              <a:t>  • Mobile app companion</a:t>
            </a:r>
          </a:p>
          <a:p>
            <a:pPr>
              <a:spcBef>
                <a:spcPts val="1200"/>
              </a:spcBef>
              <a:defRPr sz="2000"/>
            </a:pPr>
            <a:r>
              <a:t>  • Open-source hardware designs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286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008000"/>
                </a:solidFill>
              </a:defRPr>
            </a:pPr>
            <a: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6576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404040"/>
                </a:solidFill>
              </a:defRPr>
            </a:pPr>
            <a:r>
              <a:t>Diogo Simoes</a:t>
            </a:r>
          </a:p>
          <a:p>
            <a:pPr algn="ctr">
              <a:defRPr sz="1800">
                <a:solidFill>
                  <a:srgbClr val="404040"/>
                </a:solidFill>
              </a:defRPr>
            </a:pPr>
            <a:r>
              <a:t>Data Scientist | Agricultural Technology Enthusiast</a:t>
            </a:r>
          </a:p>
          <a:p>
            <a:pPr algn="ctr">
              <a:defRPr sz="1800">
                <a:solidFill>
                  <a:srgbClr val="404040"/>
                </a:solidFill>
              </a:defRPr>
            </a:pPr>
          </a:p>
          <a:p>
            <a:pPr algn="ctr">
              <a:defRPr sz="1800">
                <a:solidFill>
                  <a:srgbClr val="404040"/>
                </a:solidFill>
              </a:defRPr>
            </a:pPr>
            <a:r>
              <a:t>GitHub: github.com/diogosimoez</a:t>
            </a:r>
          </a:p>
          <a:p>
            <a:pPr algn="ctr">
              <a:defRPr sz="1800">
                <a:solidFill>
                  <a:srgbClr val="404040"/>
                </a:solidFill>
              </a:defRPr>
            </a:pPr>
            <a:r>
              <a:t>LinkedIn: linkedin.com/in/diogosimoes86</a:t>
            </a:r>
          </a:p>
          <a:p>
            <a:pPr algn="ctr">
              <a:defRPr sz="1800">
                <a:solidFill>
                  <a:srgbClr val="404040"/>
                </a:solidFill>
              </a:defRPr>
            </a:pPr>
          </a:p>
          <a:p>
            <a:pPr algn="ctr">
              <a:defRPr sz="1800">
                <a:solidFill>
                  <a:srgbClr val="404040"/>
                </a:solidFill>
              </a:defRPr>
            </a:pPr>
            <a: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CC"/>
                </a:solidFill>
              </a:defRPr>
            </a:pPr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Bef>
                <a:spcPts val="1200"/>
              </a:spcBef>
              <a:defRPr sz="2000"/>
            </a:pPr>
            <a:r>
              <a:t>🌾 Crop diseases cause 20-40% yield loss globally</a:t>
            </a:r>
          </a:p>
          <a:p>
            <a:pPr>
              <a:spcBef>
                <a:spcPts val="1200"/>
              </a:spcBef>
              <a:defRPr sz="2000"/>
            </a:pPr>
            <a:r>
              <a:t>📱 Small farmers have limited access to agricultural experts</a:t>
            </a:r>
          </a:p>
          <a:p>
            <a:pPr>
              <a:spcBef>
                <a:spcPts val="1200"/>
              </a:spcBef>
              <a:defRPr sz="2000"/>
            </a:pPr>
            <a:r>
              <a:t>⏰ Late detection = diseases spread before treatment</a:t>
            </a:r>
          </a:p>
          <a:p>
            <a:pPr>
              <a:spcBef>
                <a:spcPts val="1200"/>
              </a:spcBef>
              <a:defRPr sz="2000"/>
            </a:pPr>
            <a:r>
              <a:t>💰 Economic impact of crop failure is devastating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Solution: AI-powered system that works anywhere, anytime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CC"/>
                </a:solidFill>
              </a:defRPr>
            </a:pPr>
            <a:r>
              <a:t>FarmOG Station - 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Bef>
                <a:spcPts val="1200"/>
              </a:spcBef>
              <a:defRPr sz="2000"/>
            </a:pPr>
            <a:r>
              <a:t>📷 Computer Vision: 98.74% accuracy disease identification</a:t>
            </a:r>
          </a:p>
          <a:p>
            <a:pPr>
              <a:spcBef>
                <a:spcPts val="1200"/>
              </a:spcBef>
              <a:defRPr sz="2000"/>
            </a:pPr>
            <a:r>
              <a:t>📊 Environmental Sensors: Monitor soil, weather conditions</a:t>
            </a:r>
          </a:p>
          <a:p>
            <a:pPr>
              <a:spcBef>
                <a:spcPts val="1200"/>
              </a:spcBef>
              <a:defRPr sz="2000"/>
            </a:pPr>
            <a:r>
              <a:t>🤖 Intelligent Fusion: Cross-validates both inputs</a:t>
            </a:r>
          </a:p>
          <a:p>
            <a:pPr>
              <a:spcBef>
                <a:spcPts val="1200"/>
              </a:spcBef>
              <a:defRPr sz="2000"/>
            </a:pPr>
            <a:r>
              <a:t>🔋 Off-Grid Ready: Runs on Raspberry Pi, no internet needed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Three Detection Modes:</a:t>
            </a:r>
          </a:p>
          <a:p>
            <a:pPr>
              <a:spcBef>
                <a:spcPts val="1200"/>
              </a:spcBef>
              <a:defRPr sz="2000"/>
            </a:pPr>
            <a:r>
              <a:t>  • Vision Only - Quick photo diagnosis</a:t>
            </a:r>
          </a:p>
          <a:p>
            <a:pPr>
              <a:spcBef>
                <a:spcPts val="1200"/>
              </a:spcBef>
              <a:defRPr sz="2000"/>
            </a:pPr>
            <a:r>
              <a:t>  • Sensor Only - Environmental risk assessment</a:t>
            </a:r>
          </a:p>
          <a:p>
            <a:pPr>
              <a:spcBef>
                <a:spcPts val="1200"/>
              </a:spcBef>
              <a:defRPr sz="2000"/>
            </a:pPr>
            <a:r>
              <a:t>  • Full Fusion - Cross-validated high-confidence diagnosis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66CC"/>
                </a:solidFill>
              </a:defRPr>
            </a:pPr>
            <a:r>
              <a:t>Dataset: 87,000 Images, 10 Disease Classes</a:t>
            </a:r>
          </a:p>
        </p:txBody>
      </p:sp>
      <p:pic>
        <p:nvPicPr>
          <p:cNvPr id="3" name="Picture 2" descr="class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11867547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646464"/>
                </a:solidFill>
              </a:defRPr>
            </a:pPr>
            <a:r>
              <a:t>Balanced distribution across 9 tomato diseases + healthy baseline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66CC"/>
                </a:solidFill>
              </a:defRPr>
            </a:pPr>
            <a:r>
              <a:t>Disease Examples</a:t>
            </a:r>
          </a:p>
        </p:txBody>
      </p:sp>
      <p:pic>
        <p:nvPicPr>
          <p:cNvPr id="3" name="Picture 2" descr="sample_im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6704653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646464"/>
                </a:solidFill>
              </a:defRPr>
            </a:pPr>
            <a:r>
              <a:t>Visual diversity in disease symptoms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CC"/>
                </a:solidFill>
              </a:defRPr>
            </a:pPr>
            <a:r>
              <a:t>Three Model Architectures Trained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Bef>
                <a:spcPts val="1200"/>
              </a:spcBef>
              <a:defRPr sz="2000"/>
            </a:pPr>
            <a:r>
              <a:t>ResNet50V2: 98.74% accuracy (25M params)</a:t>
            </a:r>
          </a:p>
          <a:p>
            <a:pPr>
              <a:spcBef>
                <a:spcPts val="1200"/>
              </a:spcBef>
              <a:defRPr sz="2000"/>
            </a:pPr>
            <a:r>
              <a:t>  → Best: Production deployment</a:t>
            </a:r>
          </a:p>
          <a:p>
            <a:pPr>
              <a:spcBef>
                <a:spcPts val="1200"/>
              </a:spcBef>
              <a:defRPr sz="2000"/>
            </a:pPr>
            <a:r>
              <a:t>  → Top-3 Accuracy: 99.96% (near-perfect)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EfficientNetB0: 93.37% accuracy (5.3M params)</a:t>
            </a:r>
          </a:p>
          <a:p>
            <a:pPr>
              <a:spcBef>
                <a:spcPts val="1200"/>
              </a:spcBef>
              <a:defRPr sz="2000"/>
            </a:pPr>
            <a:r>
              <a:t>  → Best: Balanced performance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MobileNetV2: 90.05% accuracy (3.5M params)</a:t>
            </a:r>
          </a:p>
          <a:p>
            <a:pPr>
              <a:spcBef>
                <a:spcPts val="1200"/>
              </a:spcBef>
              <a:defRPr sz="2000"/>
            </a:pPr>
            <a:r>
              <a:t>  → Best: Raspberry Pi edge deployment</a:t>
            </a:r>
          </a:p>
          <a:p>
            <a:pPr>
              <a:spcBef>
                <a:spcPts val="1200"/>
              </a:spcBef>
              <a:defRPr sz="2000"/>
            </a:pPr>
            <a:r>
              <a:t>  → Inference: &lt;100ms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Critical Discovery: Each model needs specific preprocessing!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66CC"/>
                </a:solidFill>
              </a:defRPr>
            </a:pPr>
            <a:r>
              <a:t>Model Performance Comparison</a:t>
            </a:r>
          </a:p>
        </p:txBody>
      </p:sp>
      <p:pic>
        <p:nvPicPr>
          <p:cNvPr id="3" name="Picture 2" descr="model_comparison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6677613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646464"/>
                </a:solidFill>
              </a:defRPr>
            </a:pPr>
            <a:r>
              <a:t>ResNet50V2 achieves best accuracy (+8.69% over MobileNetV2)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66CC"/>
                </a:solidFill>
              </a:defRPr>
            </a:pPr>
            <a:r>
              <a:t>ResNet50V2 Training Progress</a:t>
            </a:r>
          </a:p>
        </p:txBody>
      </p:sp>
      <p:pic>
        <p:nvPicPr>
          <p:cNvPr id="3" name="Picture 2" descr="resnet50v2_trai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7280"/>
            <a:ext cx="8086032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646464"/>
                </a:solidFill>
              </a:defRPr>
            </a:pPr>
            <a:r>
              <a:t>Smooth convergence with two-phase training (frozen → fine-tuning)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 b="1">
                <a:solidFill>
                  <a:srgbClr val="0066CC"/>
                </a:solidFill>
              </a:defRPr>
            </a:pPr>
            <a:r>
              <a:t>Critical Technical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229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spcBef>
                <a:spcPts val="1200"/>
              </a:spcBef>
              <a:defRPr sz="2000"/>
            </a:pPr>
            <a:r>
              <a:t>Initial Problem: Models got 10-25% accuracy ❌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Root Cause: Wrong preprocessing!</a:t>
            </a:r>
          </a:p>
          <a:p>
            <a:pPr>
              <a:spcBef>
                <a:spcPts val="1200"/>
              </a:spcBef>
              <a:defRPr sz="2000"/>
            </a:pPr>
            <a:r>
              <a:t>  • Used: rescale=1./255 (generic normalization)</a:t>
            </a:r>
          </a:p>
          <a:p>
            <a:pPr>
              <a:spcBef>
                <a:spcPts val="1200"/>
              </a:spcBef>
              <a:defRPr sz="2000"/>
            </a:pPr>
            <a:r>
              <a:t>  • Should use: Model-specific preprocessing functions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The Fix:</a:t>
            </a:r>
          </a:p>
          <a:p>
            <a:pPr>
              <a:spcBef>
                <a:spcPts val="1200"/>
              </a:spcBef>
              <a:defRPr sz="2000"/>
            </a:pPr>
            <a:r>
              <a:t>  • EfficientNet: efficientnet.preprocess_input</a:t>
            </a:r>
          </a:p>
          <a:p>
            <a:pPr>
              <a:spcBef>
                <a:spcPts val="1200"/>
              </a:spcBef>
              <a:defRPr sz="2000"/>
            </a:pPr>
            <a:r>
              <a:t>  • ResNet: resnet_v2.preprocess_input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Result: Accuracy jumped to 93-98% ✅</a:t>
            </a:r>
          </a:p>
          <a:p>
            <a:pPr>
              <a:spcBef>
                <a:spcPts val="1200"/>
              </a:spcBef>
              <a:defRPr sz="2000"/>
            </a:pPr>
          </a:p>
          <a:p>
            <a:pPr>
              <a:spcBef>
                <a:spcPts val="1200"/>
              </a:spcBef>
              <a:defRPr sz="2000"/>
            </a:pPr>
            <a:r>
              <a:t>Lesson: Each architecture expects specific input normalization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